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306" r:id="rId3"/>
    <p:sldId id="354" r:id="rId4"/>
    <p:sldId id="356" r:id="rId5"/>
    <p:sldId id="361" r:id="rId6"/>
    <p:sldId id="360" r:id="rId7"/>
    <p:sldId id="358" r:id="rId8"/>
    <p:sldId id="363" r:id="rId9"/>
    <p:sldId id="359" r:id="rId10"/>
    <p:sldId id="364" r:id="rId11"/>
    <p:sldId id="362" r:id="rId12"/>
    <p:sldId id="365" r:id="rId13"/>
    <p:sldId id="366" r:id="rId14"/>
    <p:sldId id="368" r:id="rId15"/>
    <p:sldId id="369" r:id="rId16"/>
    <p:sldId id="367" r:id="rId17"/>
    <p:sldId id="370" r:id="rId18"/>
    <p:sldId id="261" r:id="rId19"/>
  </p:sldIdLst>
  <p:sldSz cx="12192000" cy="6858000"/>
  <p:notesSz cx="6850063" cy="9982200"/>
  <p:embeddedFontLst>
    <p:embeddedFont>
      <p:font typeface="AppleSDGothicNeoH00" panose="02000503000000000000" pitchFamily="2" charset="-127"/>
      <p:regular r:id="rId21"/>
    </p:embeddedFont>
    <p:embeddedFont>
      <p:font typeface="AppleSDGothicNeoB00" panose="02000503000000000000" pitchFamily="2" charset="-127"/>
      <p:regular r:id="rId22"/>
    </p:embeddedFont>
    <p:embeddedFont>
      <p:font typeface="AppleSDGothicNeoEB00" panose="02000503000000000000" pitchFamily="2" charset="-127"/>
      <p:regular r:id="rId23"/>
    </p:embeddedFont>
    <p:embeddedFont>
      <p:font typeface="AppleSDGothicNeoM00" panose="02000503000000000000" pitchFamily="2" charset="-127"/>
      <p:regular r:id="rId24"/>
    </p:embeddedFont>
    <p:embeddedFont>
      <p:font typeface="HY견고딕" panose="02030600000101010101" pitchFamily="18" charset="-127"/>
      <p:regular r:id="rId25"/>
    </p:embeddedFont>
    <p:embeddedFont>
      <p:font typeface="나눔스퀘어 ExtraBold" panose="020B0600000101010101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3" autoAdjust="0"/>
    <p:restoredTop sz="83353" autoAdjust="0"/>
  </p:normalViewPr>
  <p:slideViewPr>
    <p:cSldViewPr snapToGrid="0">
      <p:cViewPr varScale="1">
        <p:scale>
          <a:sx n="69" d="100"/>
          <a:sy n="69" d="100"/>
        </p:scale>
        <p:origin x="60" y="4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8361" cy="50084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0117" y="0"/>
            <a:ext cx="2968361" cy="50084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CD449-48BC-4AEA-A4D9-1F49661391C3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1247775"/>
            <a:ext cx="5988050" cy="3368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007" y="4803934"/>
            <a:ext cx="5480050" cy="393049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81358"/>
            <a:ext cx="2968361" cy="5008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0117" y="9481358"/>
            <a:ext cx="2968361" cy="5008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EF64B-F7BD-4EC7-A79C-BD7E99AC9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452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186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2635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413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232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207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354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D4EC0-C1E6-43F4-8FE4-73DCC0016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4239A4-BA69-4D8E-A472-9E2EEE969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6753E9-CA7B-4C83-A696-12DF38AE8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67D03D-8202-4ACF-9529-72462622B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D177A6-A80F-4737-B727-0479C1D4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58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2BC1E-FC78-4F9C-B3A6-0DA3C8E09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1AAE39-8684-4986-B401-032F898C8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8327F5-FFA4-489B-B30A-2C2DC87B9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6FC57C-1EDC-43AB-948E-42226B67E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6040D0-CF78-4475-901C-EE1F78E2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688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82C6CF-16BE-4C21-9822-D8281EFC7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8DF950-ED1A-4A1C-A13F-E593A09C6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88A545-8E9E-4D04-A168-566C5C5FC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2FA7F9-DEF8-4105-93B2-A28FF393F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FD4990-02D5-4921-962D-6CB4069BB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569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E58F4-19FB-42F6-8911-26A4E250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31FE88-ECFB-4FCB-9CA8-FB8BF10C2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1B0D04-BAF6-465F-8461-C8B120CC1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A98D6B-27DF-4276-85A0-AC6376993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C4E96-3D9D-4FDF-AE74-3D336ABC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149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DF443-5116-40FA-86FC-691A398D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AB7BD7-539D-4B5C-BA01-2829FEC30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84FF19-F743-4DC8-BB22-EEB937CB5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977261-8AE4-48B9-9781-5D9024A8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94B844-D1AB-40B0-AE56-BD60807C4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71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84CAC5-35C2-41EB-BF81-D1C09AB3A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FE5035-701C-482A-B00A-FDCFA20702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87A60E-3E0F-4063-B220-6BA7201D6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C6CD5F-A5F8-4120-8707-95E7AA5D1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9F8B14-3B7D-44D0-B948-40EB4BFE1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15C9B3-A66E-43BD-8B2D-20FEC2902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28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E58F7-FCE8-4AD1-81A4-94E3017C2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D563EB-C30E-470D-906D-1F3CBF49C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EDCD43-7965-449F-89D9-B5C80BCD2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3D6347-4EBA-499D-9423-9B833C41BA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E96909-EEF1-44D9-B5CD-D1BA410FA9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D0F6E1-0428-417C-9173-5F76A2214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E8BAD9-ED77-4267-94B1-994A9DF4B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CC742A-3156-4801-A167-707821E1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753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34D843-F79E-441F-B65B-4253CFD1A5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22265"/>
            <a:ext cx="2277688" cy="701731"/>
          </a:xfrm>
          <a:solidFill>
            <a:schemeClr val="tx1"/>
          </a:solidFill>
        </p:spPr>
        <p:txBody>
          <a:bodyPr wrap="square">
            <a:normAutofit/>
          </a:bodyPr>
          <a:lstStyle>
            <a:lvl1pPr marL="0" indent="0">
              <a:buFontTx/>
              <a:buNone/>
              <a:defRPr b="1" spc="-5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목차순서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41DC8B-8C5C-41AD-853B-69B3A4C8B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F6E09F-3BBF-4EAC-85A0-19AC19672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FDE630-6264-4851-A7CA-27CF1F0B8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902DC1ED-DDA6-4377-8D5A-78ACB444771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4004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1D0ED7-E204-40ED-B484-DA209997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EB8101-7725-4D4D-A597-F6DCDC659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5D3006-FF2E-4F3C-B099-DA97E733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162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72AB5-7A33-4792-9848-76A32A813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33ADB7-26F2-47A9-A5D5-62C4E512A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AC21A8-5C72-4BEA-B586-B629A8A2A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91B32F-6C44-4B90-B8AF-5259993BD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CD021C-803E-4BD9-80FC-DA46CBF3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D2CE72-5DFA-4890-AC9C-92453C58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335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09DFB-BAF6-4CE4-93FA-4CB600E7E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B2521F-0A5E-473C-8F61-C8DBD9F440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4563DA-28A9-4A27-8005-922BE459D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5E6796-3534-418C-8C50-6347E57F6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B68BAD-A953-4592-817C-C3F74D084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E541BD-9A91-4FBD-A18E-9753258E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764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68320F3-192B-43F3-A4C9-A976C85D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54604-6BDF-4639-B049-315AFB202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3D7EC0-F260-44FA-9B8D-13193E0C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1959A-78E8-4F9F-A0BD-B7AA824A5588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FD350D-56EF-48DD-B4A4-BF998A47B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48EF8A-3AE5-431F-BD21-4EABE7E34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21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76CDB-1F67-41EC-8903-6E8C9D442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28800"/>
            <a:ext cx="9144000" cy="1770743"/>
          </a:xfr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3100" i="1" dirty="0">
                <a:ln>
                  <a:solidFill>
                    <a:schemeClr val="tx1"/>
                  </a:solidFill>
                </a:ln>
              </a:rPr>
              <a:t>SSL </a:t>
            </a:r>
            <a:r>
              <a:rPr lang="ko-KR" altLang="en-US" sz="3100" i="1" dirty="0">
                <a:ln>
                  <a:solidFill>
                    <a:schemeClr val="tx1"/>
                  </a:solidFill>
                </a:ln>
              </a:rPr>
              <a:t>세미나</a:t>
            </a:r>
            <a:br>
              <a:rPr lang="en-US" altLang="ko-KR" sz="7200" b="1" dirty="0"/>
            </a:br>
            <a:r>
              <a:rPr lang="en-US" altLang="ko-KR" sz="7200" b="1" dirty="0"/>
              <a:t>Open</a:t>
            </a:r>
            <a:r>
              <a:rPr lang="ko-KR" altLang="en-US" sz="7200" b="1" dirty="0"/>
              <a:t> </a:t>
            </a:r>
            <a:r>
              <a:rPr lang="en-US" altLang="ko-KR" sz="7200" b="1" dirty="0"/>
              <a:t>Stack</a:t>
            </a:r>
            <a:endParaRPr lang="ko-KR" altLang="en-US" sz="72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DA93EC-2DDF-4375-A171-ADF203C74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93828"/>
            <a:ext cx="9144000" cy="528506"/>
          </a:xfrm>
        </p:spPr>
        <p:txBody>
          <a:bodyPr/>
          <a:lstStyle/>
          <a:p>
            <a:r>
              <a:rPr lang="en-US" altLang="ko-KR" spc="600" dirty="0">
                <a:ln w="3175">
                  <a:solidFill>
                    <a:schemeClr val="tx1"/>
                  </a:solidFill>
                </a:ln>
              </a:rPr>
              <a:t>20180691 </a:t>
            </a:r>
            <a:r>
              <a:rPr lang="ko-KR" altLang="en-US" spc="600" dirty="0">
                <a:ln w="3175">
                  <a:solidFill>
                    <a:schemeClr val="tx1"/>
                  </a:solidFill>
                </a:ln>
              </a:rPr>
              <a:t>염정아</a:t>
            </a:r>
          </a:p>
        </p:txBody>
      </p:sp>
    </p:spTree>
    <p:extLst>
      <p:ext uri="{BB962C8B-B14F-4D97-AF65-F5344CB8AC3E}">
        <p14:creationId xmlns:p14="http://schemas.microsoft.com/office/powerpoint/2010/main" val="2899215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0515" y="6341604"/>
            <a:ext cx="3541486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오픈 스택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개요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DB1B913-02D3-44B5-AB6E-44FF8C8AF232}"/>
              </a:ext>
            </a:extLst>
          </p:cNvPr>
          <p:cNvGrpSpPr/>
          <p:nvPr/>
        </p:nvGrpSpPr>
        <p:grpSpPr>
          <a:xfrm>
            <a:off x="1036134" y="1538235"/>
            <a:ext cx="9771384" cy="3698794"/>
            <a:chOff x="1302326" y="1166719"/>
            <a:chExt cx="9771384" cy="369879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23A5A1C-4B4D-4494-B0AE-BA4EDD8D9EEB}"/>
                </a:ext>
              </a:extLst>
            </p:cNvPr>
            <p:cNvSpPr txBox="1"/>
            <p:nvPr/>
          </p:nvSpPr>
          <p:spPr>
            <a:xfrm>
              <a:off x="1302326" y="1166719"/>
              <a:ext cx="861586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dirty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오픈 스택 </a:t>
              </a:r>
              <a:r>
                <a:rPr lang="en-US" altLang="ko-KR" sz="4400" dirty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(Open Stack)</a:t>
              </a:r>
              <a:endParaRPr lang="ko-KR" altLang="en-US" sz="4400" dirty="0"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301DF08-4714-4208-9F15-6A6F0B1D2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50670" y="2090057"/>
              <a:ext cx="0" cy="27345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9616CC-4173-4E04-8C71-BEE05255F261}"/>
                </a:ext>
              </a:extLst>
            </p:cNvPr>
            <p:cNvSpPr txBox="1"/>
            <p:nvPr/>
          </p:nvSpPr>
          <p:spPr>
            <a:xfrm>
              <a:off x="1816926" y="2357452"/>
              <a:ext cx="92567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pc="-150" dirty="0">
                  <a:latin typeface="+mn-ea"/>
                </a:rPr>
                <a:t>: </a:t>
              </a:r>
              <a:r>
                <a:rPr lang="ko-KR" altLang="en-US" spc="-150" dirty="0">
                  <a:latin typeface="+mn-ea"/>
                </a:rPr>
                <a:t>클라우드 서비스를 구축할 수 있는 오픈소스 플랫폼</a:t>
              </a:r>
              <a:endParaRPr lang="en-US" altLang="ko-KR" spc="-150" dirty="0"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3F3128-E364-4C3D-A407-6FA43B796964}"/>
                </a:ext>
              </a:extLst>
            </p:cNvPr>
            <p:cNvSpPr txBox="1"/>
            <p:nvPr/>
          </p:nvSpPr>
          <p:spPr>
            <a:xfrm>
              <a:off x="1816926" y="3388185"/>
              <a:ext cx="7680353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pc="-150" dirty="0"/>
                <a:t>NASA + </a:t>
              </a:r>
              <a:r>
                <a:rPr lang="ko-KR" altLang="en-US" spc="-150" dirty="0" err="1"/>
                <a:t>락스페이스</a:t>
              </a:r>
              <a:r>
                <a:rPr lang="ko-KR" altLang="en-US" spc="-150" dirty="0"/>
                <a:t> 의 작품</a:t>
              </a:r>
              <a:endParaRPr lang="en-US" altLang="ko-KR" spc="-15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pc="-150" dirty="0"/>
                <a:t>2010</a:t>
              </a:r>
              <a:r>
                <a:rPr lang="ko-KR" altLang="en-US" spc="-150" dirty="0"/>
                <a:t>년에 </a:t>
              </a:r>
              <a:r>
                <a:rPr lang="en-US" altLang="ko-KR" spc="-150" dirty="0"/>
                <a:t>Austin</a:t>
              </a:r>
              <a:r>
                <a:rPr lang="ko-KR" altLang="en-US" spc="-150" dirty="0"/>
                <a:t>으로 출범</a:t>
              </a:r>
              <a:endParaRPr lang="en-US" altLang="ko-KR" spc="-15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pc="-150" dirty="0"/>
                <a:t>2012</a:t>
              </a:r>
              <a:r>
                <a:rPr lang="ko-KR" altLang="en-US" spc="-150" dirty="0"/>
                <a:t>년에 비영리 단체인 오픈 스택 파운데이션 으로 출범</a:t>
              </a:r>
              <a:endParaRPr lang="en-US" altLang="ko-KR" spc="-15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pc="-150" dirty="0"/>
                <a:t>https://wiki.openstack.org/wiki/Releases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pc="-150" dirty="0"/>
                <a:t>이외로 클라우드 스택</a:t>
              </a:r>
              <a:r>
                <a:rPr lang="en-US" altLang="ko-KR" spc="-150" dirty="0"/>
                <a:t>, </a:t>
              </a:r>
              <a:r>
                <a:rPr lang="ko-KR" altLang="en-US" spc="-150" dirty="0" err="1"/>
                <a:t>유칼립투스</a:t>
              </a:r>
              <a:r>
                <a:rPr lang="ko-KR" altLang="en-US" spc="-150" dirty="0"/>
                <a:t> 등이 있음</a:t>
              </a:r>
              <a:r>
                <a:rPr lang="en-US" altLang="ko-KR" spc="-150" dirty="0"/>
                <a:t>.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B5FBA95-42A5-4F30-B52A-34A4FDEA5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530" y="3576669"/>
            <a:ext cx="3858985" cy="18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77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0515" y="6341604"/>
            <a:ext cx="3541486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오픈 스택</a:t>
            </a:r>
            <a:endParaRPr lang="ko-KR" altLang="en-US" sz="2400" spc="-150" dirty="0">
              <a:ln w="3175"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개요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232D2B-4C20-46A3-83F2-C51809636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258" y="504417"/>
            <a:ext cx="7049484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64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0515" y="6341604"/>
            <a:ext cx="3541486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오픈 스택</a:t>
            </a:r>
            <a:endParaRPr lang="ko-KR" altLang="en-US" sz="2400" spc="-150" dirty="0">
              <a:ln w="3175"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논리적 아키텍처</a:t>
            </a:r>
          </a:p>
        </p:txBody>
      </p:sp>
      <p:pic>
        <p:nvPicPr>
          <p:cNvPr id="2050" name="Picture 2" descr="OpenStack conceptual architecture">
            <a:extLst>
              <a:ext uri="{FF2B5EF4-FFF2-40B4-BE49-F238E27FC236}">
                <a16:creationId xmlns:a16="http://schemas.microsoft.com/office/drawing/2014/main" id="{C3103705-1F02-4C4C-AAAE-027C72D19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99" y="6824"/>
            <a:ext cx="8486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485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0515" y="6341604"/>
            <a:ext cx="3541486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오픈 스택</a:t>
            </a:r>
            <a:endParaRPr lang="ko-KR" altLang="en-US" sz="2400" spc="-150" dirty="0">
              <a:ln w="3175"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논리적 아키텍처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FCB3BD87-843B-4EF0-8BED-FA46A0227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272615"/>
              </p:ext>
            </p:extLst>
          </p:nvPr>
        </p:nvGraphicFramePr>
        <p:xfrm>
          <a:off x="1284514" y="1448165"/>
          <a:ext cx="9622971" cy="3961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9469">
                  <a:extLst>
                    <a:ext uri="{9D8B030D-6E8A-4147-A177-3AD203B41FA5}">
                      <a16:colId xmlns:a16="http://schemas.microsoft.com/office/drawing/2014/main" val="173857252"/>
                    </a:ext>
                  </a:extLst>
                </a:gridCol>
                <a:gridCol w="2347191">
                  <a:extLst>
                    <a:ext uri="{9D8B030D-6E8A-4147-A177-3AD203B41FA5}">
                      <a16:colId xmlns:a16="http://schemas.microsoft.com/office/drawing/2014/main" val="637442334"/>
                    </a:ext>
                  </a:extLst>
                </a:gridCol>
                <a:gridCol w="5636311">
                  <a:extLst>
                    <a:ext uri="{9D8B030D-6E8A-4147-A177-3AD203B41FA5}">
                      <a16:colId xmlns:a16="http://schemas.microsoft.com/office/drawing/2014/main" val="1836108985"/>
                    </a:ext>
                  </a:extLst>
                </a:gridCol>
              </a:tblGrid>
              <a:tr h="3961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Nova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컴퓨트</a:t>
                      </a:r>
                      <a:r>
                        <a:rPr lang="ko-KR" altLang="en-US" dirty="0"/>
                        <a:t> 서비스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하이퍼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바이저와</a:t>
                      </a:r>
                      <a:r>
                        <a:rPr lang="ko-KR" altLang="en-US" dirty="0"/>
                        <a:t> 연동하여 인스턴스 생성 및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320278"/>
                  </a:ext>
                </a:extLst>
              </a:tr>
              <a:tr h="3961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Glance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이미지 서비스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컴퓨트</a:t>
                      </a:r>
                      <a:r>
                        <a:rPr lang="ko-KR" altLang="en-US" dirty="0"/>
                        <a:t> 서비스에서 필요로 하는 운영체제 이미지 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325532"/>
                  </a:ext>
                </a:extLst>
              </a:tr>
              <a:tr h="3961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Swift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오브젝트 서비스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이미지 백업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236986"/>
                  </a:ext>
                </a:extLst>
              </a:tr>
              <a:tr h="3961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Keystone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아이덴티티 서비스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서비스들의 인증을 담당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62659"/>
                  </a:ext>
                </a:extLst>
              </a:tr>
              <a:tr h="3961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Horizon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대시보드 서비스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사용자에게 대시보드를 제공 </a:t>
                      </a:r>
                      <a:r>
                        <a:rPr lang="en-US" altLang="ko-KR" dirty="0"/>
                        <a:t>(UI)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996551"/>
                  </a:ext>
                </a:extLst>
              </a:tr>
              <a:tr h="3961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Neutron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네트워크 서비스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오픈 플로우를 사용하여 여러 네트워크 </a:t>
                      </a:r>
                      <a:r>
                        <a:rPr lang="en-US" altLang="ko-KR" dirty="0"/>
                        <a:t>control </a:t>
                      </a:r>
                      <a:r>
                        <a:rPr lang="ko-KR" altLang="en-US" dirty="0"/>
                        <a:t>지원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044615"/>
                  </a:ext>
                </a:extLst>
              </a:tr>
              <a:tr h="3961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Cinder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블록 스토리지 서비스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블록 스토리지 제공 및 추가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619664"/>
                  </a:ext>
                </a:extLst>
              </a:tr>
              <a:tr h="3961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Heat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오케스트레이션 서비스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클라우드 자원 생성 및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097641"/>
                  </a:ext>
                </a:extLst>
              </a:tr>
              <a:tr h="3961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Ceilometer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모티터링</a:t>
                      </a:r>
                      <a:r>
                        <a:rPr lang="ko-KR" altLang="en-US" dirty="0"/>
                        <a:t> 서비스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모니터링 데이터 수집 및 측정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240065"/>
                  </a:ext>
                </a:extLst>
              </a:tr>
              <a:tr h="3961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Trove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데이터베이스 서비스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데이터베이스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793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1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0515" y="6341604"/>
            <a:ext cx="3541486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오픈 스택</a:t>
            </a:r>
            <a:endParaRPr lang="ko-KR" altLang="en-US" sz="2400" spc="-150" dirty="0">
              <a:ln w="3175"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/>
              <a:t>Nova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9C58A9-DC8A-42C8-A109-3125D4D58933}"/>
              </a:ext>
            </a:extLst>
          </p:cNvPr>
          <p:cNvSpPr txBox="1"/>
          <p:nvPr/>
        </p:nvSpPr>
        <p:spPr>
          <a:xfrm>
            <a:off x="812801" y="682172"/>
            <a:ext cx="1848583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54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Nova</a:t>
            </a:r>
            <a:endParaRPr lang="ko-KR" altLang="en-US" sz="54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8EF3CE-9EB7-4261-9DC7-FD51F9A0364D}"/>
              </a:ext>
            </a:extLst>
          </p:cNvPr>
          <p:cNvSpPr txBox="1"/>
          <p:nvPr/>
        </p:nvSpPr>
        <p:spPr>
          <a:xfrm>
            <a:off x="812801" y="1886858"/>
            <a:ext cx="3914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: </a:t>
            </a:r>
            <a:r>
              <a:rPr lang="ko-KR" altLang="en-US" sz="2000" dirty="0"/>
              <a:t>가상 서버를 생성하는 </a:t>
            </a:r>
            <a:r>
              <a:rPr lang="ko-KR" altLang="en-US" sz="2000" dirty="0" err="1"/>
              <a:t>컴퓨트</a:t>
            </a:r>
            <a:r>
              <a:rPr lang="ko-KR" altLang="en-US" sz="2000" dirty="0"/>
              <a:t> 서비스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D9FEA-A948-4F55-A2CC-DF85D76027AA}"/>
              </a:ext>
            </a:extLst>
          </p:cNvPr>
          <p:cNvSpPr txBox="1"/>
          <p:nvPr/>
        </p:nvSpPr>
        <p:spPr>
          <a:xfrm>
            <a:off x="812801" y="2808515"/>
            <a:ext cx="6340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err="1"/>
              <a:t>하이퍼바이저</a:t>
            </a:r>
            <a:r>
              <a:rPr lang="en-US" altLang="ko-KR" dirty="0"/>
              <a:t>, </a:t>
            </a:r>
            <a:r>
              <a:rPr lang="ko-KR" altLang="en-US" dirty="0"/>
              <a:t>콘솔</a:t>
            </a:r>
            <a:r>
              <a:rPr lang="en-US" altLang="ko-KR" dirty="0"/>
              <a:t>, </a:t>
            </a:r>
            <a:r>
              <a:rPr lang="ko-KR" altLang="en-US" dirty="0"/>
              <a:t>메시지 큐 등 다양한 기능이 유기적으로 연결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컴퓨터에 설치되어 가상 머신 서비스를 제공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CPU, Memory, Network, Storage </a:t>
            </a:r>
            <a:r>
              <a:rPr lang="ko-KR" altLang="en-US" dirty="0"/>
              <a:t>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31334-5BDF-4DC6-A145-8A1879A0EFE0}"/>
              </a:ext>
            </a:extLst>
          </p:cNvPr>
          <p:cNvSpPr txBox="1"/>
          <p:nvPr/>
        </p:nvSpPr>
        <p:spPr>
          <a:xfrm>
            <a:off x="812801" y="4253392"/>
            <a:ext cx="69172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대시보드나 명령어로 </a:t>
            </a:r>
            <a:r>
              <a:rPr lang="en-US" altLang="ko-KR" dirty="0"/>
              <a:t>nova-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큐를 이용하여 </a:t>
            </a:r>
            <a:r>
              <a:rPr lang="en-US" altLang="ko-KR" dirty="0"/>
              <a:t>nova-compute</a:t>
            </a:r>
            <a:r>
              <a:rPr lang="ko-KR" altLang="en-US" dirty="0"/>
              <a:t>에 인스턴스를 생성하라는 명령어 전달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nova-compute</a:t>
            </a:r>
            <a:r>
              <a:rPr lang="ko-KR" altLang="en-US" dirty="0"/>
              <a:t>가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바이저에게</a:t>
            </a:r>
            <a:r>
              <a:rPr lang="ko-KR" altLang="en-US" dirty="0"/>
              <a:t> 인스턴스 생성하라는 명령어 전달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바이저가</a:t>
            </a:r>
            <a:r>
              <a:rPr lang="ko-KR" altLang="en-US" dirty="0"/>
              <a:t> 인스턴스 생성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nova-console </a:t>
            </a:r>
            <a:r>
              <a:rPr lang="ko-KR" altLang="en-US" dirty="0"/>
              <a:t>를 이용하여 생성된 인스턴스 접근</a:t>
            </a:r>
          </a:p>
        </p:txBody>
      </p:sp>
    </p:spTree>
    <p:extLst>
      <p:ext uri="{BB962C8B-B14F-4D97-AF65-F5344CB8AC3E}">
        <p14:creationId xmlns:p14="http://schemas.microsoft.com/office/powerpoint/2010/main" val="364467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0515" y="6341604"/>
            <a:ext cx="3541486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오픈 스택</a:t>
            </a:r>
            <a:endParaRPr lang="ko-KR" altLang="en-US" sz="2400" spc="-150" dirty="0">
              <a:ln w="3175"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/>
              <a:t>Nova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9C58A9-DC8A-42C8-A109-3125D4D58933}"/>
              </a:ext>
            </a:extLst>
          </p:cNvPr>
          <p:cNvSpPr txBox="1"/>
          <p:nvPr/>
        </p:nvSpPr>
        <p:spPr>
          <a:xfrm>
            <a:off x="812801" y="682172"/>
            <a:ext cx="1848583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54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Nova</a:t>
            </a:r>
            <a:endParaRPr lang="ko-KR" altLang="en-US" sz="54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6D508B-699D-43D2-A71C-C78096E4C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27" y="1784778"/>
            <a:ext cx="8115073" cy="475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447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0515" y="6341604"/>
            <a:ext cx="3541486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오픈 스택</a:t>
            </a:r>
            <a:endParaRPr lang="ko-KR" altLang="en-US" sz="2400" spc="-150" dirty="0">
              <a:ln w="3175"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/>
              <a:t>Nova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9C58A9-DC8A-42C8-A109-3125D4D58933}"/>
              </a:ext>
            </a:extLst>
          </p:cNvPr>
          <p:cNvSpPr txBox="1"/>
          <p:nvPr/>
        </p:nvSpPr>
        <p:spPr>
          <a:xfrm>
            <a:off x="812801" y="682172"/>
            <a:ext cx="1858201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54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Swift</a:t>
            </a:r>
            <a:endParaRPr lang="ko-KR" altLang="en-US" sz="54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8EF3CE-9EB7-4261-9DC7-FD51F9A0364D}"/>
              </a:ext>
            </a:extLst>
          </p:cNvPr>
          <p:cNvSpPr txBox="1"/>
          <p:nvPr/>
        </p:nvSpPr>
        <p:spPr>
          <a:xfrm>
            <a:off x="812801" y="1886858"/>
            <a:ext cx="3405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: </a:t>
            </a:r>
            <a:r>
              <a:rPr lang="ko-KR" altLang="en-US" sz="2000" dirty="0"/>
              <a:t>이미지 백업용 스토리지 서비스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D9FEA-A948-4F55-A2CC-DF85D76027AA}"/>
              </a:ext>
            </a:extLst>
          </p:cNvPr>
          <p:cNvSpPr txBox="1"/>
          <p:nvPr/>
        </p:nvSpPr>
        <p:spPr>
          <a:xfrm>
            <a:off x="812801" y="2808515"/>
            <a:ext cx="42755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다른 서비스들과는 다르게 단독으로 구성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Swift-proxy:</a:t>
            </a:r>
            <a:r>
              <a:rPr lang="ko-KR" altLang="en-US" dirty="0"/>
              <a:t> </a:t>
            </a:r>
            <a:r>
              <a:rPr lang="en-US" altLang="ko-KR" dirty="0"/>
              <a:t>object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제공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account: </a:t>
            </a:r>
            <a:r>
              <a:rPr lang="ko-KR" altLang="en-US" dirty="0"/>
              <a:t>사용자 계정 및 </a:t>
            </a:r>
            <a:r>
              <a:rPr lang="en-US" altLang="ko-KR" dirty="0"/>
              <a:t>container </a:t>
            </a:r>
            <a:r>
              <a:rPr lang="ko-KR" altLang="en-US" dirty="0"/>
              <a:t>관리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container: </a:t>
            </a:r>
            <a:r>
              <a:rPr lang="ko-KR" altLang="en-US" dirty="0"/>
              <a:t>저장 공간의 단위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object: </a:t>
            </a:r>
            <a:r>
              <a:rPr lang="ko-KR" altLang="en-US" dirty="0"/>
              <a:t>실제 데이터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9D7C3-D5E7-439A-9A99-81F36472B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672" y="567542"/>
            <a:ext cx="4047259" cy="542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380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0515" y="6341604"/>
            <a:ext cx="3541486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오픈 스택</a:t>
            </a:r>
            <a:endParaRPr lang="ko-KR" altLang="en-US" sz="2400" spc="-150" dirty="0">
              <a:ln w="3175"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/>
              <a:t>Nova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9C58A9-DC8A-42C8-A109-3125D4D58933}"/>
              </a:ext>
            </a:extLst>
          </p:cNvPr>
          <p:cNvSpPr txBox="1"/>
          <p:nvPr/>
        </p:nvSpPr>
        <p:spPr>
          <a:xfrm>
            <a:off x="812801" y="682172"/>
            <a:ext cx="2332690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54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Glance</a:t>
            </a:r>
            <a:endParaRPr lang="ko-KR" altLang="en-US" sz="54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8EF3CE-9EB7-4261-9DC7-FD51F9A0364D}"/>
              </a:ext>
            </a:extLst>
          </p:cNvPr>
          <p:cNvSpPr txBox="1"/>
          <p:nvPr/>
        </p:nvSpPr>
        <p:spPr>
          <a:xfrm>
            <a:off x="812801" y="1886858"/>
            <a:ext cx="2452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: </a:t>
            </a:r>
            <a:r>
              <a:rPr lang="ko-KR" altLang="en-US" sz="2000" dirty="0"/>
              <a:t>운영체제 이미지 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D9FEA-A948-4F55-A2CC-DF85D76027AA}"/>
              </a:ext>
            </a:extLst>
          </p:cNvPr>
          <p:cNvSpPr txBox="1"/>
          <p:nvPr/>
        </p:nvSpPr>
        <p:spPr>
          <a:xfrm>
            <a:off x="812801" y="2808515"/>
            <a:ext cx="53864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바이저</a:t>
            </a:r>
            <a:r>
              <a:rPr lang="ko-KR" altLang="en-US" dirty="0"/>
              <a:t> </a:t>
            </a:r>
            <a:r>
              <a:rPr lang="en-US" altLang="ko-KR" dirty="0"/>
              <a:t>VM </a:t>
            </a:r>
            <a:r>
              <a:rPr lang="ko-KR" altLang="en-US" dirty="0"/>
              <a:t>이미지 관리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VM</a:t>
            </a:r>
            <a:r>
              <a:rPr lang="ko-KR" altLang="en-US" dirty="0"/>
              <a:t>에 설치된 </a:t>
            </a:r>
            <a:r>
              <a:rPr lang="en-US" altLang="ko-KR" dirty="0"/>
              <a:t>OS</a:t>
            </a:r>
            <a:r>
              <a:rPr lang="ko-KR" altLang="en-US" dirty="0"/>
              <a:t>를 보관 및 관리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glance-</a:t>
            </a:r>
            <a:r>
              <a:rPr lang="en-US" altLang="ko-KR" dirty="0" err="1"/>
              <a:t>api</a:t>
            </a:r>
            <a:r>
              <a:rPr lang="ko-KR" altLang="en-US" dirty="0"/>
              <a:t>로 </a:t>
            </a:r>
            <a:r>
              <a:rPr lang="en-US" altLang="ko-KR" dirty="0"/>
              <a:t>glance-registry, glance-database </a:t>
            </a:r>
            <a:r>
              <a:rPr lang="ko-KR" altLang="en-US" dirty="0"/>
              <a:t>접근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여기에서 이미지 관리를 수행한다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/>
              <a:t>registr</a:t>
            </a:r>
            <a:r>
              <a:rPr lang="ko-KR" altLang="en-US" dirty="0"/>
              <a:t>를 통해 </a:t>
            </a:r>
            <a:r>
              <a:rPr lang="en-US" altLang="ko-KR" dirty="0"/>
              <a:t>database</a:t>
            </a:r>
            <a:r>
              <a:rPr lang="ko-KR" altLang="en-US" dirty="0"/>
              <a:t>에 저장되는 형식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VM</a:t>
            </a:r>
            <a:r>
              <a:rPr lang="ko-KR" altLang="en-US" dirty="0"/>
              <a:t> 이미지</a:t>
            </a:r>
            <a:r>
              <a:rPr lang="en-US" altLang="ko-KR" dirty="0"/>
              <a:t>: .raw,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en-US" altLang="ko-KR" dirty="0" err="1"/>
              <a:t>vhd</a:t>
            </a:r>
            <a:r>
              <a:rPr lang="en-US" altLang="ko-KR" dirty="0"/>
              <a:t>, .</a:t>
            </a:r>
            <a:r>
              <a:rPr lang="en-US" altLang="ko-KR" dirty="0" err="1"/>
              <a:t>vmdk</a:t>
            </a:r>
            <a:r>
              <a:rPr lang="en-US" altLang="ko-KR" dirty="0"/>
              <a:t>, </a:t>
            </a:r>
            <a:r>
              <a:rPr lang="en-US" altLang="ko-KR" dirty="0" err="1"/>
              <a:t>vdi</a:t>
            </a:r>
            <a:endParaRPr lang="en-US" altLang="ko-K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042FCD-CD38-4E39-95A3-FAAE47A49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972" y="662986"/>
            <a:ext cx="3476625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43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3BB12A-C423-4C57-9D24-3DAF2FF55258}"/>
              </a:ext>
            </a:extLst>
          </p:cNvPr>
          <p:cNvSpPr txBox="1"/>
          <p:nvPr/>
        </p:nvSpPr>
        <p:spPr>
          <a:xfrm>
            <a:off x="2975295" y="2617365"/>
            <a:ext cx="62414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spc="-300" dirty="0"/>
              <a:t>감사합니다</a:t>
            </a:r>
            <a:r>
              <a:rPr lang="ko-KR" altLang="en-US" sz="8000" b="1" spc="-300" dirty="0">
                <a:sym typeface="Wingdings" panose="05000000000000000000" pitchFamily="2" charset="2"/>
              </a:rPr>
              <a:t>🤗</a:t>
            </a:r>
            <a:endParaRPr lang="ko-KR" altLang="en-US" sz="8000" b="1" spc="-300" dirty="0"/>
          </a:p>
        </p:txBody>
      </p:sp>
    </p:spTree>
    <p:extLst>
      <p:ext uri="{BB962C8B-B14F-4D97-AF65-F5344CB8AC3E}">
        <p14:creationId xmlns:p14="http://schemas.microsoft.com/office/powerpoint/2010/main" val="795769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9EB58-22AA-4020-B8BA-36654A047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265"/>
            <a:ext cx="1783080" cy="70173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b="0" dirty="0"/>
              <a:t>INDEX</a:t>
            </a:r>
            <a:endParaRPr lang="ko-KR" alt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CC9EC4-20A4-4B62-95BC-C97F591B479D}"/>
              </a:ext>
            </a:extLst>
          </p:cNvPr>
          <p:cNvSpPr txBox="1"/>
          <p:nvPr/>
        </p:nvSpPr>
        <p:spPr>
          <a:xfrm>
            <a:off x="2885094" y="2025066"/>
            <a:ext cx="642181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200" spc="-150" dirty="0">
                <a:ln w="3175">
                  <a:noFill/>
                </a:ln>
                <a:latin typeface="+mj-ea"/>
                <a:ea typeface="+mj-ea"/>
              </a:rPr>
              <a:t>클라우드 컴퓨팅 </a:t>
            </a:r>
            <a:endParaRPr lang="en-US" altLang="ko-KR" sz="3200" spc="-150" dirty="0">
              <a:ln w="3175">
                <a:noFill/>
              </a:ln>
              <a:latin typeface="+mj-ea"/>
              <a:ea typeface="+mj-ea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200" spc="-150" dirty="0">
                <a:ln w="3175">
                  <a:noFill/>
                </a:ln>
                <a:latin typeface="+mj-ea"/>
                <a:ea typeface="+mj-ea"/>
              </a:rPr>
              <a:t>클라우드 서비스</a:t>
            </a:r>
            <a:endParaRPr lang="en-US" altLang="ko-KR" sz="3200" spc="-150" dirty="0">
              <a:ln w="3175">
                <a:noFill/>
              </a:ln>
              <a:latin typeface="+mj-ea"/>
              <a:ea typeface="+mj-ea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200" spc="-150" dirty="0">
                <a:ln w="3175">
                  <a:noFill/>
                </a:ln>
                <a:latin typeface="+mj-ea"/>
                <a:ea typeface="+mj-ea"/>
              </a:rPr>
              <a:t>오픈 스택</a:t>
            </a:r>
            <a:endParaRPr lang="en-US" altLang="ko-KR" sz="3200" spc="-150" dirty="0">
              <a:ln w="3175">
                <a:noFill/>
              </a:ln>
              <a:latin typeface="+mj-ea"/>
              <a:ea typeface="+mj-ea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3200" spc="-150" dirty="0">
                <a:ln w="3175">
                  <a:noFill/>
                </a:ln>
                <a:latin typeface="+mj-ea"/>
                <a:ea typeface="+mj-ea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308412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클라우드 컴퓨팅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개념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DB1B913-02D3-44B5-AB6E-44FF8C8AF232}"/>
              </a:ext>
            </a:extLst>
          </p:cNvPr>
          <p:cNvGrpSpPr/>
          <p:nvPr/>
        </p:nvGrpSpPr>
        <p:grpSpPr>
          <a:xfrm>
            <a:off x="1036134" y="1538235"/>
            <a:ext cx="9771384" cy="3860410"/>
            <a:chOff x="1302326" y="1166719"/>
            <a:chExt cx="9771384" cy="38604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23A5A1C-4B4D-4494-B0AE-BA4EDD8D9EEB}"/>
                </a:ext>
              </a:extLst>
            </p:cNvPr>
            <p:cNvSpPr txBox="1"/>
            <p:nvPr/>
          </p:nvSpPr>
          <p:spPr>
            <a:xfrm>
              <a:off x="1302326" y="1166719"/>
              <a:ext cx="861586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dirty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클라우드 컴퓨팅 </a:t>
              </a:r>
              <a:r>
                <a:rPr lang="en-US" altLang="ko-KR" sz="4400" dirty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(Cloud Computing)</a:t>
              </a:r>
              <a:endParaRPr lang="ko-KR" altLang="en-US" sz="4400" dirty="0"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301DF08-4714-4208-9F15-6A6F0B1D2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50670" y="2090057"/>
              <a:ext cx="0" cy="28216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9616CC-4173-4E04-8C71-BEE05255F261}"/>
                </a:ext>
              </a:extLst>
            </p:cNvPr>
            <p:cNvSpPr txBox="1"/>
            <p:nvPr/>
          </p:nvSpPr>
          <p:spPr>
            <a:xfrm>
              <a:off x="1816926" y="2749339"/>
              <a:ext cx="925678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pc="-150" dirty="0">
                  <a:latin typeface="+mn-ea"/>
                </a:rPr>
                <a:t>: </a:t>
              </a:r>
              <a:r>
                <a:rPr lang="ko-KR" altLang="en-US" spc="-150" dirty="0">
                  <a:latin typeface="+mn-ea"/>
                </a:rPr>
                <a:t>인터넷이 가능한 디바이스를 통해 클라우드라고 불리는 제 </a:t>
              </a:r>
              <a:r>
                <a:rPr lang="en-US" altLang="ko-KR" spc="-150" dirty="0">
                  <a:latin typeface="+mn-ea"/>
                </a:rPr>
                <a:t>3</a:t>
              </a:r>
              <a:r>
                <a:rPr lang="ko-KR" altLang="en-US" spc="-150" dirty="0">
                  <a:latin typeface="+mn-ea"/>
                </a:rPr>
                <a:t>의 공간에</a:t>
              </a:r>
              <a:endParaRPr lang="en-US" altLang="ko-KR" spc="-150" dirty="0">
                <a:latin typeface="+mn-ea"/>
              </a:endParaRPr>
            </a:p>
            <a:p>
              <a:r>
                <a:rPr lang="en-US" altLang="ko-KR" spc="-150" dirty="0">
                  <a:latin typeface="+mn-ea"/>
                </a:rPr>
                <a:t>   </a:t>
              </a:r>
              <a:r>
                <a:rPr lang="ko-KR" altLang="en-US" spc="-150" dirty="0">
                  <a:latin typeface="+mn-ea"/>
                </a:rPr>
                <a:t>데이터를</a:t>
              </a:r>
              <a:r>
                <a:rPr lang="en-US" altLang="ko-KR" spc="-150" dirty="0">
                  <a:latin typeface="+mn-ea"/>
                </a:rPr>
                <a:t> </a:t>
              </a:r>
              <a:r>
                <a:rPr lang="ko-KR" altLang="en-US" spc="-150" dirty="0">
                  <a:latin typeface="+mn-ea"/>
                </a:rPr>
                <a:t>읽고</a:t>
              </a:r>
              <a:r>
                <a:rPr lang="en-US" altLang="ko-KR" spc="-150" dirty="0">
                  <a:latin typeface="+mn-ea"/>
                </a:rPr>
                <a:t>/</a:t>
              </a:r>
              <a:r>
                <a:rPr lang="ko-KR" altLang="en-US" spc="-150" dirty="0">
                  <a:latin typeface="+mn-ea"/>
                </a:rPr>
                <a:t>쓰고</a:t>
              </a:r>
              <a:r>
                <a:rPr lang="en-US" altLang="ko-KR" spc="-150" dirty="0">
                  <a:latin typeface="+mn-ea"/>
                </a:rPr>
                <a:t>/</a:t>
              </a:r>
              <a:r>
                <a:rPr lang="ko-KR" altLang="en-US" spc="-150" dirty="0">
                  <a:latin typeface="+mn-ea"/>
                </a:rPr>
                <a:t>정보분석</a:t>
              </a:r>
              <a:r>
                <a:rPr lang="en-US" altLang="ko-KR" spc="-150" dirty="0">
                  <a:latin typeface="+mn-ea"/>
                </a:rPr>
                <a:t>/</a:t>
              </a:r>
              <a:r>
                <a:rPr lang="ko-KR" altLang="en-US" spc="-150" dirty="0">
                  <a:latin typeface="+mn-ea"/>
                </a:rPr>
                <a:t>저장관리 하는 컴퓨팅 시스템</a:t>
              </a:r>
              <a:endParaRPr lang="en-US" altLang="ko-KR" spc="-150" dirty="0"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3F3128-E364-4C3D-A407-6FA43B796964}"/>
                </a:ext>
              </a:extLst>
            </p:cNvPr>
            <p:cNvSpPr txBox="1"/>
            <p:nvPr/>
          </p:nvSpPr>
          <p:spPr>
            <a:xfrm>
              <a:off x="1816925" y="4103799"/>
              <a:ext cx="768035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pc="-150" dirty="0"/>
                <a:t>컴퓨팅 시스템</a:t>
              </a:r>
              <a:endParaRPr lang="en-US" altLang="ko-KR" spc="-15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pc="-150" dirty="0"/>
                <a:t>SaaS, PaaS, IaaS (</a:t>
              </a:r>
              <a:r>
                <a:rPr lang="ko-KR" altLang="en-US" spc="-150" dirty="0"/>
                <a:t>어떤 서비스를 하는가</a:t>
              </a:r>
              <a:r>
                <a:rPr lang="en-US" altLang="ko-KR" spc="-150" dirty="0"/>
                <a:t>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pc="-150" dirty="0"/>
                <a:t>Public Cloud, Private Cloud, Hybrid Cloud (</a:t>
              </a:r>
              <a:r>
                <a:rPr lang="ko-KR" altLang="en-US" spc="-150" dirty="0"/>
                <a:t>서비스의 범위는 어딘가</a:t>
              </a:r>
              <a:r>
                <a:rPr lang="en-US" altLang="ko-KR" spc="-150" dirty="0"/>
                <a:t>)</a:t>
              </a:r>
              <a:endParaRPr lang="ko-KR" altLang="en-US" spc="-150" dirty="0"/>
            </a:p>
          </p:txBody>
        </p:sp>
      </p:grpSp>
    </p:spTree>
    <p:extLst>
      <p:ext uri="{BB962C8B-B14F-4D97-AF65-F5344CB8AC3E}">
        <p14:creationId xmlns:p14="http://schemas.microsoft.com/office/powerpoint/2010/main" val="26629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클라우드 컴퓨팅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서비스 종류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1602330-9059-434B-8B78-A882F3555198}"/>
              </a:ext>
            </a:extLst>
          </p:cNvPr>
          <p:cNvSpPr/>
          <p:nvPr/>
        </p:nvSpPr>
        <p:spPr>
          <a:xfrm>
            <a:off x="1821542" y="1730833"/>
            <a:ext cx="2409372" cy="1930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/>
              <a:t>SaaS</a:t>
            </a:r>
            <a:endParaRPr lang="ko-KR" altLang="en-US" sz="48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B6015F0-7BEB-4390-9DC9-8291A4EDC76D}"/>
              </a:ext>
            </a:extLst>
          </p:cNvPr>
          <p:cNvSpPr/>
          <p:nvPr/>
        </p:nvSpPr>
        <p:spPr>
          <a:xfrm>
            <a:off x="4891314" y="1730833"/>
            <a:ext cx="2409372" cy="1930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/>
              <a:t>PaaS</a:t>
            </a:r>
            <a:endParaRPr lang="ko-KR" altLang="en-US" sz="48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37525F4-C99D-4A22-812D-8E748C9299E2}"/>
              </a:ext>
            </a:extLst>
          </p:cNvPr>
          <p:cNvSpPr/>
          <p:nvPr/>
        </p:nvSpPr>
        <p:spPr>
          <a:xfrm>
            <a:off x="7961086" y="1730833"/>
            <a:ext cx="2409372" cy="1930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/>
              <a:t>IaaS</a:t>
            </a:r>
            <a:endParaRPr lang="ko-KR" alt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3788B9-32FB-485D-8059-DEFD64F20EF2}"/>
              </a:ext>
            </a:extLst>
          </p:cNvPr>
          <p:cNvSpPr txBox="1"/>
          <p:nvPr/>
        </p:nvSpPr>
        <p:spPr>
          <a:xfrm>
            <a:off x="1916789" y="3656821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Software as a Service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0C9274-6FD3-4E73-B018-7D540970CDEB}"/>
              </a:ext>
            </a:extLst>
          </p:cNvPr>
          <p:cNvSpPr txBox="1"/>
          <p:nvPr/>
        </p:nvSpPr>
        <p:spPr>
          <a:xfrm>
            <a:off x="5000988" y="3661233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Platform as a Service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26F1F5-DCD2-4BC1-AF70-5A040F7F1D14}"/>
              </a:ext>
            </a:extLst>
          </p:cNvPr>
          <p:cNvSpPr txBox="1"/>
          <p:nvPr/>
        </p:nvSpPr>
        <p:spPr>
          <a:xfrm>
            <a:off x="7852900" y="3633483"/>
            <a:ext cx="267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Infrastructure as a Service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B717BF-AC24-487F-92D7-B6939F0C4551}"/>
              </a:ext>
            </a:extLst>
          </p:cNvPr>
          <p:cNvSpPr txBox="1"/>
          <p:nvPr/>
        </p:nvSpPr>
        <p:spPr>
          <a:xfrm>
            <a:off x="972642" y="4983200"/>
            <a:ext cx="6218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SaaS: </a:t>
            </a:r>
            <a:r>
              <a:rPr lang="ko-KR" altLang="en-US" dirty="0"/>
              <a:t>클라이언트를 통해 중앙에서 호스팅 되고 있는 소프트웨어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PaaS: </a:t>
            </a:r>
            <a:r>
              <a:rPr lang="ko-KR" altLang="en-US" dirty="0"/>
              <a:t>소프트웨어 만드는 데 도움주는 서비스 </a:t>
            </a:r>
            <a:r>
              <a:rPr lang="en-US" altLang="ko-KR" dirty="0"/>
              <a:t>ex) </a:t>
            </a:r>
            <a:r>
              <a:rPr lang="ko-KR" altLang="en-US" dirty="0"/>
              <a:t>프레임워크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IaaS: </a:t>
            </a:r>
            <a:r>
              <a:rPr lang="ko-KR" altLang="en-US" dirty="0" err="1"/>
              <a:t>하드웨어적인</a:t>
            </a:r>
            <a:r>
              <a:rPr lang="ko-KR" altLang="en-US" dirty="0"/>
              <a:t> 서비스 </a:t>
            </a:r>
            <a:r>
              <a:rPr lang="en-US" altLang="ko-KR" dirty="0"/>
              <a:t>ex) CPU,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네트워크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84232-0BE9-4381-9591-CC3E790A961C}"/>
              </a:ext>
            </a:extLst>
          </p:cNvPr>
          <p:cNvSpPr txBox="1"/>
          <p:nvPr/>
        </p:nvSpPr>
        <p:spPr>
          <a:xfrm>
            <a:off x="717582" y="88297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클라우드 컴퓨팅 서비스 종류</a:t>
            </a:r>
          </a:p>
        </p:txBody>
      </p:sp>
    </p:spTree>
    <p:extLst>
      <p:ext uri="{BB962C8B-B14F-4D97-AF65-F5344CB8AC3E}">
        <p14:creationId xmlns:p14="http://schemas.microsoft.com/office/powerpoint/2010/main" val="2473138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클라우드 컴퓨팅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스토리지 개념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B717BF-AC24-487F-92D7-B6939F0C4551}"/>
              </a:ext>
            </a:extLst>
          </p:cNvPr>
          <p:cNvSpPr txBox="1"/>
          <p:nvPr/>
        </p:nvSpPr>
        <p:spPr>
          <a:xfrm>
            <a:off x="972642" y="4983200"/>
            <a:ext cx="5109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Block</a:t>
            </a:r>
            <a:r>
              <a:rPr lang="ko-KR" altLang="en-US" dirty="0"/>
              <a:t> 스토리지</a:t>
            </a:r>
            <a:r>
              <a:rPr lang="en-US" altLang="ko-KR" dirty="0"/>
              <a:t>: </a:t>
            </a:r>
            <a:r>
              <a:rPr lang="ko-KR" altLang="en-US" dirty="0"/>
              <a:t>인스턴스의 하드 디스크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Object</a:t>
            </a:r>
            <a:r>
              <a:rPr lang="ko-KR" altLang="en-US" dirty="0"/>
              <a:t> 스토리지</a:t>
            </a:r>
            <a:r>
              <a:rPr lang="en-US" altLang="ko-KR" dirty="0"/>
              <a:t>: </a:t>
            </a:r>
            <a:r>
              <a:rPr lang="ko-KR" altLang="en-US" dirty="0"/>
              <a:t>인스턴스의 사용자 계정 저장 공간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사용자 로그인</a:t>
            </a:r>
            <a:r>
              <a:rPr lang="en-US" altLang="ko-KR" dirty="0"/>
              <a:t>/</a:t>
            </a:r>
            <a:r>
              <a:rPr lang="ko-KR" altLang="en-US" dirty="0"/>
              <a:t>디렉터리 생성 및 삭제</a:t>
            </a:r>
            <a:r>
              <a:rPr lang="en-US" altLang="ko-KR" dirty="0"/>
              <a:t>/</a:t>
            </a:r>
            <a:r>
              <a:rPr lang="ko-KR" altLang="en-US" dirty="0" err="1"/>
              <a:t>업로딩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84232-0BE9-4381-9591-CC3E790A961C}"/>
              </a:ext>
            </a:extLst>
          </p:cNvPr>
          <p:cNvSpPr txBox="1"/>
          <p:nvPr/>
        </p:nvSpPr>
        <p:spPr>
          <a:xfrm>
            <a:off x="717582" y="882978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스토리지 개념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C2A55B-AE95-4539-9E44-C0A294407FBD}"/>
              </a:ext>
            </a:extLst>
          </p:cNvPr>
          <p:cNvGrpSpPr/>
          <p:nvPr/>
        </p:nvGrpSpPr>
        <p:grpSpPr>
          <a:xfrm>
            <a:off x="2334985" y="1982253"/>
            <a:ext cx="7522029" cy="1930400"/>
            <a:chOff x="983343" y="1730833"/>
            <a:chExt cx="7522029" cy="19304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1469533-23B2-4D86-BCB3-63C816833A2C}"/>
                </a:ext>
              </a:extLst>
            </p:cNvPr>
            <p:cNvSpPr/>
            <p:nvPr/>
          </p:nvSpPr>
          <p:spPr>
            <a:xfrm>
              <a:off x="983343" y="1730833"/>
              <a:ext cx="3247571" cy="1930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800" dirty="0"/>
                <a:t>블록</a:t>
              </a:r>
              <a:br>
                <a:rPr lang="en-US" altLang="ko-KR" sz="4800" dirty="0"/>
              </a:br>
              <a:r>
                <a:rPr lang="ko-KR" altLang="en-US" sz="4800" dirty="0"/>
                <a:t>스토리지</a:t>
              </a:r>
              <a:endParaRPr lang="en-US" altLang="ko-KR" sz="4800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A25D9B0E-0E28-4EDB-ADB2-DC0FD2FE3456}"/>
                </a:ext>
              </a:extLst>
            </p:cNvPr>
            <p:cNvSpPr/>
            <p:nvPr/>
          </p:nvSpPr>
          <p:spPr>
            <a:xfrm>
              <a:off x="5257801" y="1730833"/>
              <a:ext cx="3247571" cy="1930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800" dirty="0"/>
                <a:t>오브젝트</a:t>
              </a:r>
              <a:br>
                <a:rPr lang="en-US" altLang="ko-KR" sz="4800" dirty="0"/>
              </a:br>
              <a:r>
                <a:rPr lang="ko-KR" altLang="en-US" sz="4800" dirty="0"/>
                <a:t>스토리지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753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0515" y="6341604"/>
            <a:ext cx="3541486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클라우드 서비스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핵심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24F8B4E-5609-4691-A6B0-F3851034E5D9}"/>
              </a:ext>
            </a:extLst>
          </p:cNvPr>
          <p:cNvGrpSpPr/>
          <p:nvPr/>
        </p:nvGrpSpPr>
        <p:grpSpPr>
          <a:xfrm>
            <a:off x="2334985" y="2279010"/>
            <a:ext cx="7522029" cy="2299980"/>
            <a:chOff x="983343" y="1730833"/>
            <a:chExt cx="7522029" cy="229998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E46E065-7131-4F83-B22D-5E52C5C509A9}"/>
                </a:ext>
              </a:extLst>
            </p:cNvPr>
            <p:cNvSpPr/>
            <p:nvPr/>
          </p:nvSpPr>
          <p:spPr>
            <a:xfrm>
              <a:off x="983343" y="1730833"/>
              <a:ext cx="3247571" cy="1930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800" dirty="0" err="1"/>
                <a:t>컴퓨트</a:t>
              </a:r>
              <a:endParaRPr lang="en-US" altLang="ko-KR" sz="4800" dirty="0"/>
            </a:p>
            <a:p>
              <a:pPr algn="ctr"/>
              <a:r>
                <a:rPr lang="ko-KR" altLang="en-US" sz="4800" dirty="0"/>
                <a:t>서비스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B9657C-19B5-4201-8415-A85A79E9F776}"/>
                </a:ext>
              </a:extLst>
            </p:cNvPr>
            <p:cNvSpPr txBox="1"/>
            <p:nvPr/>
          </p:nvSpPr>
          <p:spPr>
            <a:xfrm>
              <a:off x="1702874" y="3656821"/>
              <a:ext cx="1808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Compute Service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9574865-7352-42BD-9372-8ED35794672E}"/>
                </a:ext>
              </a:extLst>
            </p:cNvPr>
            <p:cNvSpPr/>
            <p:nvPr/>
          </p:nvSpPr>
          <p:spPr>
            <a:xfrm>
              <a:off x="5257801" y="1730833"/>
              <a:ext cx="3247571" cy="1930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800" dirty="0"/>
                <a:t>스토리지</a:t>
              </a:r>
              <a:br>
                <a:rPr lang="en-US" altLang="ko-KR" sz="4800" dirty="0"/>
              </a:br>
              <a:r>
                <a:rPr lang="ko-KR" altLang="en-US" sz="4800" dirty="0"/>
                <a:t>서비스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867726-3C62-4F04-8708-C0EFAD1E8769}"/>
                </a:ext>
              </a:extLst>
            </p:cNvPr>
            <p:cNvSpPr txBox="1"/>
            <p:nvPr/>
          </p:nvSpPr>
          <p:spPr>
            <a:xfrm>
              <a:off x="6096002" y="3661481"/>
              <a:ext cx="1664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Storage Service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4722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0515" y="6341604"/>
            <a:ext cx="3541486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클라우드 서비스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 err="1"/>
              <a:t>컴퓨트</a:t>
            </a:r>
            <a:r>
              <a:rPr lang="ko-KR" altLang="en-US" sz="1400" dirty="0"/>
              <a:t> 서비스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DB1B913-02D3-44B5-AB6E-44FF8C8AF232}"/>
              </a:ext>
            </a:extLst>
          </p:cNvPr>
          <p:cNvGrpSpPr/>
          <p:nvPr/>
        </p:nvGrpSpPr>
        <p:grpSpPr>
          <a:xfrm>
            <a:off x="1036134" y="1538235"/>
            <a:ext cx="9771384" cy="3861639"/>
            <a:chOff x="1302326" y="1166719"/>
            <a:chExt cx="9771384" cy="38616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23A5A1C-4B4D-4494-B0AE-BA4EDD8D9EEB}"/>
                </a:ext>
              </a:extLst>
            </p:cNvPr>
            <p:cNvSpPr txBox="1"/>
            <p:nvPr/>
          </p:nvSpPr>
          <p:spPr>
            <a:xfrm>
              <a:off x="1302326" y="1166719"/>
              <a:ext cx="861586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dirty="0" err="1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컴퓨트</a:t>
              </a:r>
              <a:r>
                <a:rPr lang="ko-KR" altLang="en-US" sz="4400" dirty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 서비스 </a:t>
              </a:r>
              <a:r>
                <a:rPr lang="en-US" altLang="ko-KR" sz="4400" dirty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(Compute Service)</a:t>
              </a:r>
              <a:endParaRPr lang="ko-KR" altLang="en-US" sz="4400" dirty="0"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301DF08-4714-4208-9F15-6A6F0B1D2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50670" y="2090057"/>
              <a:ext cx="0" cy="27780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9616CC-4173-4E04-8C71-BEE05255F261}"/>
                </a:ext>
              </a:extLst>
            </p:cNvPr>
            <p:cNvSpPr txBox="1"/>
            <p:nvPr/>
          </p:nvSpPr>
          <p:spPr>
            <a:xfrm>
              <a:off x="1816926" y="2357452"/>
              <a:ext cx="925678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pc="-150" dirty="0">
                  <a:latin typeface="+mn-ea"/>
                </a:rPr>
                <a:t>: </a:t>
              </a:r>
              <a:r>
                <a:rPr lang="ko-KR" altLang="en-US" spc="-150" dirty="0">
                  <a:latin typeface="+mn-ea"/>
                </a:rPr>
                <a:t>사용자가 원하는 운영체제가 탑재되어 있는 컴퓨터</a:t>
              </a:r>
              <a:br>
                <a:rPr lang="en-US" altLang="ko-KR" spc="-150" dirty="0">
                  <a:latin typeface="+mn-ea"/>
                </a:rPr>
              </a:br>
              <a:r>
                <a:rPr lang="en-US" altLang="ko-KR" spc="-150" dirty="0">
                  <a:latin typeface="+mn-ea"/>
                </a:rPr>
                <a:t>  </a:t>
              </a:r>
              <a:r>
                <a:rPr lang="ko-KR" altLang="en-US" spc="-150" dirty="0">
                  <a:latin typeface="+mn-ea"/>
                </a:rPr>
                <a:t>혹은 서버를 인터넷 상에서</a:t>
              </a:r>
              <a:r>
                <a:rPr lang="en-US" altLang="ko-KR" spc="-150" dirty="0">
                  <a:latin typeface="+mn-ea"/>
                </a:rPr>
                <a:t> </a:t>
              </a:r>
              <a:r>
                <a:rPr lang="ko-KR" altLang="en-US" spc="-150" dirty="0">
                  <a:latin typeface="+mn-ea"/>
                </a:rPr>
                <a:t>접근하여 사용할 수 있도록 제공하는 유료 또는 무료 서비스</a:t>
              </a:r>
              <a:endParaRPr lang="en-US" altLang="ko-KR" spc="-150" dirty="0"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3F3128-E364-4C3D-A407-6FA43B796964}"/>
                </a:ext>
              </a:extLst>
            </p:cNvPr>
            <p:cNvSpPr txBox="1"/>
            <p:nvPr/>
          </p:nvSpPr>
          <p:spPr>
            <a:xfrm>
              <a:off x="1816925" y="3828029"/>
              <a:ext cx="768035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pc="-150" dirty="0"/>
                <a:t>운영체제 있는 컴퓨터</a:t>
              </a:r>
              <a:endParaRPr lang="en-US" altLang="ko-KR" spc="-15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pc="-150" dirty="0"/>
                <a:t>서버를 가상으로 할당해 주는 시스템</a:t>
              </a:r>
              <a:endParaRPr lang="en-US" altLang="ko-KR" spc="-15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pc="-150" dirty="0"/>
                <a:t>인스턴스</a:t>
              </a:r>
              <a:r>
                <a:rPr lang="en-US" altLang="ko-KR" spc="-150" dirty="0"/>
                <a:t>: </a:t>
              </a:r>
              <a:r>
                <a:rPr lang="ko-KR" altLang="en-US" spc="-150" dirty="0"/>
                <a:t>할당해 주는 가상 서버</a:t>
              </a:r>
              <a:endParaRPr lang="en-US" altLang="ko-KR" spc="-15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pc="-150" dirty="0"/>
                <a:t>이를 구현하기 위해서는 </a:t>
              </a:r>
              <a:r>
                <a:rPr lang="ko-KR" altLang="en-US" spc="-150" dirty="0" err="1"/>
                <a:t>하이퍼바이저</a:t>
              </a:r>
              <a:r>
                <a:rPr lang="ko-KR" altLang="en-US" spc="-150" dirty="0"/>
                <a:t> 기술이 필요함</a:t>
              </a:r>
              <a:r>
                <a:rPr lang="en-US" altLang="ko-KR" spc="-150" dirty="0"/>
                <a:t>.</a:t>
              </a:r>
              <a:endParaRPr lang="ko-KR" altLang="en-US" spc="-15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9755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0515" y="6341604"/>
            <a:ext cx="3541486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클라우드 서비스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 err="1"/>
              <a:t>컴퓨트</a:t>
            </a:r>
            <a:r>
              <a:rPr lang="ko-KR" altLang="en-US" sz="1400" dirty="0"/>
              <a:t> 서비스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DB1B913-02D3-44B5-AB6E-44FF8C8AF232}"/>
              </a:ext>
            </a:extLst>
          </p:cNvPr>
          <p:cNvGrpSpPr/>
          <p:nvPr/>
        </p:nvGrpSpPr>
        <p:grpSpPr>
          <a:xfrm>
            <a:off x="755646" y="943149"/>
            <a:ext cx="9665612" cy="1318691"/>
            <a:chOff x="1302326" y="1166719"/>
            <a:chExt cx="9665612" cy="131869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23A5A1C-4B4D-4494-B0AE-BA4EDD8D9EEB}"/>
                </a:ext>
              </a:extLst>
            </p:cNvPr>
            <p:cNvSpPr txBox="1"/>
            <p:nvPr/>
          </p:nvSpPr>
          <p:spPr>
            <a:xfrm>
              <a:off x="1302326" y="1166719"/>
              <a:ext cx="86158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ü"/>
              </a:pPr>
              <a:r>
                <a:rPr lang="ko-KR" altLang="en-US" sz="2400" dirty="0" err="1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하이퍼바이저</a:t>
              </a:r>
              <a:r>
                <a:rPr lang="ko-KR" altLang="en-US" sz="2400" dirty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 </a:t>
              </a:r>
              <a:r>
                <a:rPr lang="en-US" altLang="ko-KR" sz="2400" dirty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(Hypervisor)</a:t>
              </a:r>
              <a:endParaRPr lang="ko-KR" altLang="en-US" sz="2400" dirty="0"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9616CC-4173-4E04-8C71-BEE05255F261}"/>
                </a:ext>
              </a:extLst>
            </p:cNvPr>
            <p:cNvSpPr txBox="1"/>
            <p:nvPr/>
          </p:nvSpPr>
          <p:spPr>
            <a:xfrm>
              <a:off x="1711154" y="1839079"/>
              <a:ext cx="925678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pc="-150" dirty="0">
                  <a:latin typeface="+mn-ea"/>
                </a:rPr>
                <a:t>: </a:t>
              </a:r>
              <a:r>
                <a:rPr lang="ko-KR" altLang="en-US" spc="-150" dirty="0">
                  <a:latin typeface="+mn-ea"/>
                </a:rPr>
                <a:t>호스트 컴퓨터 한 대에 다수의 운영체제를 실행할 수 있도록 </a:t>
              </a:r>
              <a:r>
                <a:rPr lang="ko-KR" altLang="en-US" spc="-150" dirty="0" err="1">
                  <a:latin typeface="+mn-ea"/>
                </a:rPr>
                <a:t>하는플랫폼</a:t>
              </a:r>
              <a:endParaRPr lang="en-US" altLang="ko-KR" spc="-150" dirty="0">
                <a:latin typeface="+mn-ea"/>
              </a:endParaRPr>
            </a:p>
            <a:p>
              <a:r>
                <a:rPr lang="en-US" altLang="ko-KR" spc="-150" dirty="0">
                  <a:latin typeface="+mn-ea"/>
                </a:rPr>
                <a:t>ex) VM ware, VM VirtualBox </a:t>
              </a:r>
            </a:p>
          </p:txBody>
        </p:sp>
      </p:grpSp>
      <p:pic>
        <p:nvPicPr>
          <p:cNvPr id="1026" name="Picture 2" descr="하이퍼바이저 개념 정리 - Hypervisor 란? - 도라가이드">
            <a:extLst>
              <a:ext uri="{FF2B5EF4-FFF2-40B4-BE49-F238E27FC236}">
                <a16:creationId xmlns:a16="http://schemas.microsoft.com/office/drawing/2014/main" id="{634B8853-53BA-44AA-9C6F-B23CAD7F7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728" y="2227836"/>
            <a:ext cx="6674543" cy="405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55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0515" y="6341604"/>
            <a:ext cx="3541486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클라우드 서비스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스토리지 서비스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DB1B913-02D3-44B5-AB6E-44FF8C8AF232}"/>
              </a:ext>
            </a:extLst>
          </p:cNvPr>
          <p:cNvGrpSpPr/>
          <p:nvPr/>
        </p:nvGrpSpPr>
        <p:grpSpPr>
          <a:xfrm>
            <a:off x="1036134" y="1538235"/>
            <a:ext cx="9771384" cy="3464658"/>
            <a:chOff x="1302326" y="1166719"/>
            <a:chExt cx="9771384" cy="34646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23A5A1C-4B4D-4494-B0AE-BA4EDD8D9EEB}"/>
                </a:ext>
              </a:extLst>
            </p:cNvPr>
            <p:cNvSpPr txBox="1"/>
            <p:nvPr/>
          </p:nvSpPr>
          <p:spPr>
            <a:xfrm>
              <a:off x="1302326" y="1166719"/>
              <a:ext cx="861586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dirty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스토리지 서비스 </a:t>
              </a:r>
              <a:r>
                <a:rPr lang="en-US" altLang="ko-KR" sz="4400" dirty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(Storage Service)</a:t>
              </a:r>
              <a:endParaRPr lang="ko-KR" altLang="en-US" sz="4400" dirty="0">
                <a:latin typeface="AppleSDGothicNeoEB00" panose="02000503000000000000" pitchFamily="2" charset="-127"/>
                <a:ea typeface="AppleSDGothicNeoEB00" panose="02000503000000000000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301DF08-4714-4208-9F15-6A6F0B1D2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50670" y="2090057"/>
              <a:ext cx="0" cy="25413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9616CC-4173-4E04-8C71-BEE05255F261}"/>
                </a:ext>
              </a:extLst>
            </p:cNvPr>
            <p:cNvSpPr txBox="1"/>
            <p:nvPr/>
          </p:nvSpPr>
          <p:spPr>
            <a:xfrm>
              <a:off x="1816926" y="2357452"/>
              <a:ext cx="925678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pc="-150" dirty="0">
                  <a:latin typeface="+mn-ea"/>
                </a:rPr>
                <a:t>: </a:t>
              </a:r>
              <a:r>
                <a:rPr lang="ko-KR" altLang="en-US" spc="-150" dirty="0">
                  <a:latin typeface="+mn-ea"/>
                </a:rPr>
                <a:t>사용자의 데이터를 인터넷 상에서 존재하는 스토리지에</a:t>
              </a:r>
              <a:br>
                <a:rPr lang="en-US" altLang="ko-KR" spc="-150" dirty="0">
                  <a:latin typeface="+mn-ea"/>
                </a:rPr>
              </a:br>
              <a:r>
                <a:rPr lang="en-US" altLang="ko-KR" spc="-150" dirty="0">
                  <a:latin typeface="+mn-ea"/>
                </a:rPr>
                <a:t>  </a:t>
              </a:r>
              <a:r>
                <a:rPr lang="ko-KR" altLang="en-US" spc="-150" dirty="0">
                  <a:latin typeface="+mn-ea"/>
                </a:rPr>
                <a:t>저장</a:t>
              </a:r>
              <a:r>
                <a:rPr lang="en-US" altLang="ko-KR" spc="-150" dirty="0">
                  <a:latin typeface="+mn-ea"/>
                </a:rPr>
                <a:t>/</a:t>
              </a:r>
              <a:r>
                <a:rPr lang="ko-KR" altLang="en-US" spc="-150" dirty="0">
                  <a:latin typeface="+mn-ea"/>
                </a:rPr>
                <a:t>삭제</a:t>
              </a:r>
              <a:r>
                <a:rPr lang="en-US" altLang="ko-KR" spc="-150" dirty="0">
                  <a:latin typeface="+mn-ea"/>
                </a:rPr>
                <a:t>/</a:t>
              </a:r>
              <a:r>
                <a:rPr lang="ko-KR" altLang="en-US" spc="-150" dirty="0">
                  <a:latin typeface="+mn-ea"/>
                </a:rPr>
                <a:t>공유 등을 할 수 있도록 제공해 주는 서비스</a:t>
              </a:r>
              <a:endParaRPr lang="en-US" altLang="ko-KR" spc="-150" dirty="0"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3F3128-E364-4C3D-A407-6FA43B796964}"/>
                </a:ext>
              </a:extLst>
            </p:cNvPr>
            <p:cNvSpPr txBox="1"/>
            <p:nvPr/>
          </p:nvSpPr>
          <p:spPr>
            <a:xfrm>
              <a:off x="1816926" y="3932937"/>
              <a:ext cx="768035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pc="-150" dirty="0"/>
                <a:t>ex) </a:t>
              </a:r>
              <a:r>
                <a:rPr lang="ko-KR" altLang="en-US" spc="-150" dirty="0"/>
                <a:t>네이버 </a:t>
              </a:r>
              <a:r>
                <a:rPr lang="en-US" altLang="ko-KR" spc="-150" dirty="0"/>
                <a:t>N-box, </a:t>
              </a:r>
              <a:r>
                <a:rPr lang="ko-KR" altLang="en-US" spc="-150" dirty="0"/>
                <a:t>다음 클라우드</a:t>
              </a:r>
              <a:endParaRPr lang="en-US" altLang="ko-KR" spc="-15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pc="-150" dirty="0"/>
                <a:t>저장소 제공 서비스</a:t>
              </a:r>
              <a:endParaRPr lang="en-US" altLang="ko-KR" spc="-150" dirty="0"/>
            </a:p>
          </p:txBody>
        </p:sp>
      </p:grpSp>
    </p:spTree>
    <p:extLst>
      <p:ext uri="{BB962C8B-B14F-4D97-AF65-F5344CB8AC3E}">
        <p14:creationId xmlns:p14="http://schemas.microsoft.com/office/powerpoint/2010/main" val="3354456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5">
      <a:majorFont>
        <a:latin typeface="AppleSDGothicNeoM00"/>
        <a:ea typeface="AppleSDGothicNeoM00"/>
        <a:cs typeface=""/>
      </a:majorFont>
      <a:minorFont>
        <a:latin typeface="AppleSDGothicNeoM00"/>
        <a:ea typeface="AppleSDGothicNeoM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5725</TotalTime>
  <Words>608</Words>
  <Application>Microsoft Office PowerPoint</Application>
  <PresentationFormat>와이드스크린</PresentationFormat>
  <Paragraphs>146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AppleSDGothicNeoB00</vt:lpstr>
      <vt:lpstr>HY견고딕</vt:lpstr>
      <vt:lpstr>나눔스퀘어 ExtraBold</vt:lpstr>
      <vt:lpstr>맑은 고딕</vt:lpstr>
      <vt:lpstr>AppleSDGothicNeoH00</vt:lpstr>
      <vt:lpstr>AppleSDGothicNeoEB00</vt:lpstr>
      <vt:lpstr>AppleSDGothicNeoM00</vt:lpstr>
      <vt:lpstr>Arial</vt:lpstr>
      <vt:lpstr>Wingdings</vt:lpstr>
      <vt:lpstr>Office 테마</vt:lpstr>
      <vt:lpstr>SSL 세미나 Open Stack</vt:lpstr>
      <vt:lpstr>INDEX</vt:lpstr>
      <vt:lpstr>클라우드 컴퓨팅</vt:lpstr>
      <vt:lpstr>클라우드 컴퓨팅</vt:lpstr>
      <vt:lpstr>클라우드 컴퓨팅</vt:lpstr>
      <vt:lpstr>클라우드 서비스</vt:lpstr>
      <vt:lpstr>클라우드 서비스</vt:lpstr>
      <vt:lpstr>클라우드 서비스</vt:lpstr>
      <vt:lpstr>클라우드 서비스</vt:lpstr>
      <vt:lpstr>오픈 스택</vt:lpstr>
      <vt:lpstr>오픈 스택</vt:lpstr>
      <vt:lpstr>오픈 스택</vt:lpstr>
      <vt:lpstr>오픈 스택</vt:lpstr>
      <vt:lpstr>오픈 스택</vt:lpstr>
      <vt:lpstr>오픈 스택</vt:lpstr>
      <vt:lpstr>오픈 스택</vt:lpstr>
      <vt:lpstr>오픈 스택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SSL 세미나 STACK</dc:title>
  <dc:creator>염 정아</dc:creator>
  <cp:lastModifiedBy>Yeom yeom</cp:lastModifiedBy>
  <cp:revision>383</cp:revision>
  <cp:lastPrinted>2020-01-14T04:42:14Z</cp:lastPrinted>
  <dcterms:created xsi:type="dcterms:W3CDTF">2020-01-13T07:29:28Z</dcterms:created>
  <dcterms:modified xsi:type="dcterms:W3CDTF">2021-05-12T08:45:32Z</dcterms:modified>
</cp:coreProperties>
</file>